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257" r:id="rId2"/>
    <p:sldId id="265" r:id="rId3"/>
    <p:sldId id="310" r:id="rId4"/>
    <p:sldId id="309"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4" r:id="rId36"/>
    <p:sldId id="341" r:id="rId37"/>
    <p:sldId id="342" r:id="rId38"/>
    <p:sldId id="343" r:id="rId39"/>
    <p:sldId id="345" r:id="rId40"/>
    <p:sldId id="346" r:id="rId41"/>
    <p:sldId id="347" r:id="rId42"/>
    <p:sldId id="348" r:id="rId43"/>
    <p:sldId id="349" r:id="rId44"/>
    <p:sldId id="350" r:id="rId45"/>
    <p:sldId id="351" r:id="rId46"/>
    <p:sldId id="352" r:id="rId47"/>
    <p:sldId id="353" r:id="rId48"/>
    <p:sldId id="354" r:id="rId49"/>
    <p:sldId id="35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295"/>
    <a:srgbClr val="EFF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4660"/>
  </p:normalViewPr>
  <p:slideViewPr>
    <p:cSldViewPr snapToGrid="0">
      <p:cViewPr varScale="1">
        <p:scale>
          <a:sx n="114" d="100"/>
          <a:sy n="114" d="100"/>
        </p:scale>
        <p:origin x="366" y="8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C30311-517B-414D-962E-93F17088061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286364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30311-517B-414D-962E-93F17088061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399747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8C30311-517B-414D-962E-93F170880616}" type="datetimeFigureOut">
              <a:rPr lang="en-US" smtClean="0"/>
              <a:t>5/20/2021</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328797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30311-517B-414D-962E-93F170880616}"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106471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8C30311-517B-414D-962E-93F170880616}" type="datetimeFigureOut">
              <a:rPr lang="en-US" smtClean="0"/>
              <a:t>5/20/2021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A5ED6E5-9B23-4F65-9874-22726A4EE554}" type="slidenum">
              <a:rPr lang="en-US" smtClean="0"/>
              <a:t>‹#›</a:t>
            </a:fld>
            <a:endParaRPr lang="en-US"/>
          </a:p>
        </p:txBody>
      </p:sp>
    </p:spTree>
    <p:extLst>
      <p:ext uri="{BB962C8B-B14F-4D97-AF65-F5344CB8AC3E}">
        <p14:creationId xmlns:p14="http://schemas.microsoft.com/office/powerpoint/2010/main" val="112632771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C30311-517B-414D-962E-93F17088061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393488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C30311-517B-414D-962E-93F170880616}"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136360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C30311-517B-414D-962E-93F170880616}"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272025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30311-517B-414D-962E-93F170880616}"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207858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C30311-517B-414D-962E-93F17088061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1618426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C30311-517B-414D-962E-93F170880616}"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ED6E5-9B23-4F65-9874-22726A4EE554}" type="slidenum">
              <a:rPr lang="en-US" smtClean="0"/>
              <a:t>‹#›</a:t>
            </a:fld>
            <a:endParaRPr lang="en-US"/>
          </a:p>
        </p:txBody>
      </p:sp>
    </p:spTree>
    <p:extLst>
      <p:ext uri="{BB962C8B-B14F-4D97-AF65-F5344CB8AC3E}">
        <p14:creationId xmlns:p14="http://schemas.microsoft.com/office/powerpoint/2010/main" val="212725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8C30311-517B-414D-962E-93F170880616}" type="datetimeFigureOut">
              <a:rPr lang="en-US" smtClean="0"/>
              <a:t>5/20/2021</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A5ED6E5-9B23-4F65-9874-22726A4EE554}" type="slidenum">
              <a:rPr lang="en-US" smtClean="0"/>
              <a:t>‹#›</a:t>
            </a:fld>
            <a:endParaRPr lang="en-US"/>
          </a:p>
        </p:txBody>
      </p:sp>
    </p:spTree>
    <p:extLst>
      <p:ext uri="{BB962C8B-B14F-4D97-AF65-F5344CB8AC3E}">
        <p14:creationId xmlns:p14="http://schemas.microsoft.com/office/powerpoint/2010/main" val="3661875566"/>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524000" y="131050"/>
            <a:ext cx="9144000" cy="1655762"/>
          </a:xfrm>
        </p:spPr>
        <p:txBody>
          <a:bodyPr>
            <a:normAutofit/>
          </a:bodyPr>
          <a:lstStyle/>
          <a:p>
            <a:pPr>
              <a:lnSpc>
                <a:spcPct val="100000"/>
              </a:lnSpc>
            </a:pPr>
            <a:r>
              <a:rPr lang="en-US" sz="1800" b="1" dirty="0"/>
              <a:t>We’re giving away many model SREC bucket trucks this year, packaged with gift cards for stores like Acme, Bass Pro Shop, Walmart, Home Depot, and Dick’s Sporting Goods!</a:t>
            </a:r>
          </a:p>
        </p:txBody>
      </p:sp>
      <p:pic>
        <p:nvPicPr>
          <p:cNvPr id="7" name="Picture 6" descr="Text&#10;&#10;Description automatically generated with medium confidence">
            <a:extLst>
              <a:ext uri="{FF2B5EF4-FFF2-40B4-BE49-F238E27FC236}">
                <a16:creationId xmlns:a16="http://schemas.microsoft.com/office/drawing/2014/main" id="{27F436EA-0D8D-4412-9082-667923CFA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8" y="942153"/>
            <a:ext cx="10462003" cy="58848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0587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In addition our other June 7th Online Meeting prizes that feature SREC model bucket trucks, we are also offering a model bucket truck that comes with a $25 bill credit! Five winners will be selected among registered membered.</a:t>
            </a:r>
          </a:p>
        </p:txBody>
      </p:sp>
      <p:pic>
        <p:nvPicPr>
          <p:cNvPr id="5" name="Picture 4" descr="Text&#10;&#10;Description automatically generated with medium confidence">
            <a:extLst>
              <a:ext uri="{FF2B5EF4-FFF2-40B4-BE49-F238E27FC236}">
                <a16:creationId xmlns:a16="http://schemas.microsoft.com/office/drawing/2014/main" id="{2C1D3898-FD10-4D7B-A136-821323359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3"/>
            <a:ext cx="10476920" cy="58932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6566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When you register for our June 7th Online Meeting, you enter the chance to win a $100 Visa gift card, among other great prizes! Be sure to stay tuned for more information on prizes we’re offering! </a:t>
            </a:r>
          </a:p>
        </p:txBody>
      </p:sp>
      <p:pic>
        <p:nvPicPr>
          <p:cNvPr id="4" name="Picture 3" descr="Chart, pie chart&#10;&#10;Description automatically generated">
            <a:extLst>
              <a:ext uri="{FF2B5EF4-FFF2-40B4-BE49-F238E27FC236}">
                <a16:creationId xmlns:a16="http://schemas.microsoft.com/office/drawing/2014/main" id="{9CED7EC2-ECCF-472C-9B75-BF457A78B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2"/>
            <a:ext cx="10476922" cy="589326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6337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600" b="1" dirty="0"/>
              <a:t>Register for our June 7th Online Meeting and you’ll be entered into our prize drawing! Among other items, you’ll have the chance to win an American flag flown over our nation’s Capitol during 2019’s Youth Tour, packaged with a 2-pack solar spotlight to help you light up your property with stored solar power!</a:t>
            </a:r>
          </a:p>
        </p:txBody>
      </p:sp>
      <p:pic>
        <p:nvPicPr>
          <p:cNvPr id="5" name="Picture 4" descr="Diagram&#10;&#10;Description automatically generated">
            <a:extLst>
              <a:ext uri="{FF2B5EF4-FFF2-40B4-BE49-F238E27FC236}">
                <a16:creationId xmlns:a16="http://schemas.microsoft.com/office/drawing/2014/main" id="{50B695BC-79EA-4D03-B394-FFC28AE45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1"/>
            <a:ext cx="10476922" cy="589326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0624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4" name="Picture 3" descr="Text&#10;&#10;Description automatically generated with medium confidence">
            <a:extLst>
              <a:ext uri="{FF2B5EF4-FFF2-40B4-BE49-F238E27FC236}">
                <a16:creationId xmlns:a16="http://schemas.microsoft.com/office/drawing/2014/main" id="{C8097EBE-5F49-43FB-90F4-2FAACF9A9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1"/>
            <a:ext cx="10476924" cy="58932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9909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 are giving away a </a:t>
            </a:r>
            <a:r>
              <a:rPr lang="en-US" sz="1800" b="1" dirty="0" err="1"/>
              <a:t>Kaito</a:t>
            </a:r>
            <a:r>
              <a:rPr lang="en-US" sz="1800" b="1" dirty="0"/>
              <a:t> emergency radio to a winner of our June 7th Online Meeting’s prize drawing! In case of an emergency or sustained outage, you can stay prepared with this hand-crank powered radio, flashlight, and cell phone charger.</a:t>
            </a:r>
          </a:p>
        </p:txBody>
      </p:sp>
      <p:pic>
        <p:nvPicPr>
          <p:cNvPr id="5" name="Picture 4" descr="Diagram&#10;&#10;Description automatically generated">
            <a:extLst>
              <a:ext uri="{FF2B5EF4-FFF2-40B4-BE49-F238E27FC236}">
                <a16:creationId xmlns:a16="http://schemas.microsoft.com/office/drawing/2014/main" id="{E1E9CFE8-47FB-4AE7-9391-19CE268B2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1"/>
            <a:ext cx="10476924" cy="58932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875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At our June 7th Online Meeting, we’re offering a lucky prizewinner a 4th Generation Amazon Echo along with a set of “Smart Dot” plugs and a Wi-fi light switch. With this smart home package, you can take fuller control of your home’s lights and electronics!</a:t>
            </a:r>
          </a:p>
        </p:txBody>
      </p:sp>
      <p:pic>
        <p:nvPicPr>
          <p:cNvPr id="4" name="Picture 3" descr="A picture containing diagram&#10;&#10;Description automatically generated">
            <a:extLst>
              <a:ext uri="{FF2B5EF4-FFF2-40B4-BE49-F238E27FC236}">
                <a16:creationId xmlns:a16="http://schemas.microsoft.com/office/drawing/2014/main" id="{26930933-5D07-49B3-9E70-CE57D6EDB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1"/>
            <a:ext cx="10476924" cy="58932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6137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In addition our other June 7th Online Meeting prizes that feature SREC model bucket trucks, we are also offering a model bucket truck that comes with a $25 bill credit! Five winners will be selected among registered membered.</a:t>
            </a:r>
          </a:p>
        </p:txBody>
      </p:sp>
      <p:pic>
        <p:nvPicPr>
          <p:cNvPr id="5" name="Picture 4" descr="Text&#10;&#10;Description automatically generated with medium confidence">
            <a:extLst>
              <a:ext uri="{FF2B5EF4-FFF2-40B4-BE49-F238E27FC236}">
                <a16:creationId xmlns:a16="http://schemas.microsoft.com/office/drawing/2014/main" id="{EC558671-4C07-4379-B71A-85B93C138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0"/>
            <a:ext cx="10476925" cy="58932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9000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ansport, outdoor object, farm machine&#10;&#10;Description automatically generated">
            <a:extLst>
              <a:ext uri="{FF2B5EF4-FFF2-40B4-BE49-F238E27FC236}">
                <a16:creationId xmlns:a16="http://schemas.microsoft.com/office/drawing/2014/main" id="{E2C93B61-3DCB-4B85-8C61-0AFC9C735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0"/>
            <a:ext cx="10476925" cy="5893271"/>
          </a:xfrm>
          <a:prstGeom prst="rect">
            <a:avLst/>
          </a:prstGeom>
          <a:effectLst>
            <a:outerShdw blurRad="50800" dist="38100" dir="5400000" algn="t" rotWithShape="0">
              <a:prstClr val="black">
                <a:alpha val="40000"/>
              </a:prstClr>
            </a:outerShdw>
          </a:effectLst>
        </p:spPr>
      </p:pic>
      <p:sp>
        <p:nvSpPr>
          <p:cNvPr id="7" name="Subtitle 6">
            <a:extLst>
              <a:ext uri="{FF2B5EF4-FFF2-40B4-BE49-F238E27FC236}">
                <a16:creationId xmlns:a16="http://schemas.microsoft.com/office/drawing/2014/main" id="{5A0E427F-DE7E-4B99-B0D6-E3F942F817ED}"/>
              </a:ext>
            </a:extLst>
          </p:cNvPr>
          <p:cNvSpPr>
            <a:spLocks noGrp="1"/>
          </p:cNvSpPr>
          <p:nvPr>
            <p:ph type="subTitle" idx="1"/>
          </p:nvPr>
        </p:nvSpPr>
        <p:spPr/>
        <p:txBody>
          <a:bodyPr/>
          <a:lstStyle/>
          <a:p>
            <a:endParaRPr lang="en-US"/>
          </a:p>
        </p:txBody>
      </p:sp>
      <p:sp>
        <p:nvSpPr>
          <p:cNvPr id="8" name="Subtitle 2">
            <a:extLst>
              <a:ext uri="{FF2B5EF4-FFF2-40B4-BE49-F238E27FC236}">
                <a16:creationId xmlns:a16="http://schemas.microsoft.com/office/drawing/2014/main" id="{117B9A40-6BC3-4968-B820-8252D9938E33}"/>
              </a:ext>
            </a:extLst>
          </p:cNvPr>
          <p:cNvSpPr txBox="1">
            <a:spLocks/>
          </p:cNvSpPr>
          <p:nvPr/>
        </p:nvSpPr>
        <p:spPr>
          <a:xfrm>
            <a:off x="865924" y="59311"/>
            <a:ext cx="1050398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pPr>
              <a:lnSpc>
                <a:spcPct val="100000"/>
              </a:lnSpc>
            </a:pPr>
            <a:r>
              <a:rPr lang="en-US" sz="1400" b="1"/>
              <a:t>In addition to the SREC model trucks we’re offering as prizes at our June 7th Online Meeting, we’re giving away TWO model trucks from our tree contractor Asplundh! This is not your usual truck - this GMS 7500 Overcenter Diecast Model has an opening hood with complete engine detail, a fully detailed cab interior, retractable stabilizers and tilting chip box with opening rear door, and retails at over $95 on model truck websites.</a:t>
            </a:r>
            <a:endParaRPr lang="en-US" sz="1400" b="1" dirty="0"/>
          </a:p>
        </p:txBody>
      </p:sp>
    </p:spTree>
    <p:extLst>
      <p:ext uri="{BB962C8B-B14F-4D97-AF65-F5344CB8AC3E}">
        <p14:creationId xmlns:p14="http://schemas.microsoft.com/office/powerpoint/2010/main" val="16438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In addition our other June 7th Online Meeting prizes that feature SREC model bucket trucks, we are also offering a model bucket truck that comes with a $25 bill credit! Five winners will be selected among registered membered.</a:t>
            </a:r>
          </a:p>
        </p:txBody>
      </p:sp>
      <p:pic>
        <p:nvPicPr>
          <p:cNvPr id="5" name="Picture 4" descr="Text&#10;&#10;Description automatically generated with medium confidence">
            <a:extLst>
              <a:ext uri="{FF2B5EF4-FFF2-40B4-BE49-F238E27FC236}">
                <a16:creationId xmlns:a16="http://schemas.microsoft.com/office/drawing/2014/main" id="{58DED611-B77B-46C1-A8FF-3B6AA8F90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9"/>
            <a:ext cx="10476925" cy="58932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7691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two $75 bill credit prizes, among other options from our fifty prizes!</a:t>
            </a:r>
          </a:p>
        </p:txBody>
      </p:sp>
      <p:pic>
        <p:nvPicPr>
          <p:cNvPr id="7" name="Picture 6" descr="Text&#10;&#10;Description automatically generated with medium confidence">
            <a:extLst>
              <a:ext uri="{FF2B5EF4-FFF2-40B4-BE49-F238E27FC236}">
                <a16:creationId xmlns:a16="http://schemas.microsoft.com/office/drawing/2014/main" id="{BB84CF0D-93A2-4E11-A014-EFB632F1F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9"/>
            <a:ext cx="10476927" cy="58932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9605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4" y="144654"/>
            <a:ext cx="9610987" cy="1655762"/>
          </a:xfrm>
        </p:spPr>
        <p:txBody>
          <a:bodyPr>
            <a:normAutofit/>
          </a:bodyPr>
          <a:lstStyle/>
          <a:p>
            <a:pPr>
              <a:lnSpc>
                <a:spcPct val="100000"/>
              </a:lnSpc>
            </a:pPr>
            <a:r>
              <a:rPr lang="en-US" sz="1800" b="1" dirty="0"/>
              <a:t>By registering to our June 7</a:t>
            </a:r>
            <a:r>
              <a:rPr lang="en-US" sz="1800" b="1" baseline="30000" dirty="0"/>
              <a:t>th</a:t>
            </a:r>
            <a:r>
              <a:rPr lang="en-US" sz="1800" b="1" dirty="0"/>
              <a:t> Online Meeting you have the chance to win a $50 Target gift card. Other gift card prizes include Shoprite, Walmart, or Visa gift cards you can use anywhere!</a:t>
            </a:r>
          </a:p>
        </p:txBody>
      </p:sp>
      <p:pic>
        <p:nvPicPr>
          <p:cNvPr id="4" name="Picture 3" descr="A picture containing text&#10;&#10;Description automatically generated">
            <a:extLst>
              <a:ext uri="{FF2B5EF4-FFF2-40B4-BE49-F238E27FC236}">
                <a16:creationId xmlns:a16="http://schemas.microsoft.com/office/drawing/2014/main" id="{4C9D2591-92AE-4FF9-B609-FFEEA000B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5" y="955757"/>
            <a:ext cx="10462003" cy="58848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9735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Home Depot, Bass Pro Shop, Acme, Walmart, and Dick’s Sporting Goods!</a:t>
            </a:r>
          </a:p>
        </p:txBody>
      </p:sp>
      <p:pic>
        <p:nvPicPr>
          <p:cNvPr id="4" name="Picture 3" descr="A picture containing text, transport&#10;&#10;Description automatically generated">
            <a:extLst>
              <a:ext uri="{FF2B5EF4-FFF2-40B4-BE49-F238E27FC236}">
                <a16:creationId xmlns:a16="http://schemas.microsoft.com/office/drawing/2014/main" id="{8F2551A3-484A-4E53-94B1-65BED1308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8"/>
            <a:ext cx="10476929" cy="58932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6800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Keep moisture levels in your home at the perfect level with these prizes from our June 7th Online Meeting. With this hygrometer to measure humidity and humidifier to manage dry air, winning this prize will help you save energy and keep comfortable.</a:t>
            </a:r>
          </a:p>
        </p:txBody>
      </p:sp>
      <p:pic>
        <p:nvPicPr>
          <p:cNvPr id="5" name="Picture 4" descr="A picture containing graphical user interface&#10;&#10;Description automatically generated">
            <a:extLst>
              <a:ext uri="{FF2B5EF4-FFF2-40B4-BE49-F238E27FC236}">
                <a16:creationId xmlns:a16="http://schemas.microsoft.com/office/drawing/2014/main" id="{489BD7D0-B99D-49DF-8B89-1FBE8749D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8"/>
            <a:ext cx="10476929" cy="58932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39731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In addition our other June 7th Online Meeting prizes that feature SREC model bucket trucks, we are also offering a model bucket truck that comes with a $25 bill credit! Five winners will be selected among registered membered.</a:t>
            </a:r>
          </a:p>
        </p:txBody>
      </p:sp>
      <p:pic>
        <p:nvPicPr>
          <p:cNvPr id="4" name="Picture 3" descr="Text&#10;&#10;Description automatically generated with medium confidence">
            <a:extLst>
              <a:ext uri="{FF2B5EF4-FFF2-40B4-BE49-F238E27FC236}">
                <a16:creationId xmlns:a16="http://schemas.microsoft.com/office/drawing/2014/main" id="{02F18B7A-1B20-479E-9A3F-3E7DC7316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7"/>
            <a:ext cx="10476929" cy="58932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5449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Online Meeting, held on June 7th, and you’ll have the chance to win one of many prizes! One great example is this 16-inch foldaway skillet, which cooks food efficiently and is dishwasher safe.</a:t>
            </a:r>
          </a:p>
        </p:txBody>
      </p:sp>
      <p:pic>
        <p:nvPicPr>
          <p:cNvPr id="5" name="Picture 4" descr="A picture containing text, iron, appliance&#10;&#10;Description automatically generated">
            <a:extLst>
              <a:ext uri="{FF2B5EF4-FFF2-40B4-BE49-F238E27FC236}">
                <a16:creationId xmlns:a16="http://schemas.microsoft.com/office/drawing/2014/main" id="{AFAB6EEC-0130-426F-9CC4-09EDB7962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6"/>
            <a:ext cx="10476931" cy="58932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39245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Dick’s Sporting Goods, Cabela’s, Home Goods, Walmart, and Home Depot!</a:t>
            </a:r>
          </a:p>
        </p:txBody>
      </p:sp>
      <p:pic>
        <p:nvPicPr>
          <p:cNvPr id="4" name="Picture 3" descr="A picture containing text&#10;&#10;Description automatically generated">
            <a:extLst>
              <a:ext uri="{FF2B5EF4-FFF2-40B4-BE49-F238E27FC236}">
                <a16:creationId xmlns:a16="http://schemas.microsoft.com/office/drawing/2014/main" id="{7292618E-CFAE-4ABE-A348-A60665050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6"/>
            <a:ext cx="10476931" cy="58932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2182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When you register for our June 7th Online Meeting, you enter the chance to win a $50 Visa gift card, among other great prizes! Be sure to stay tuned for more information on prizes we’re offering! </a:t>
            </a:r>
          </a:p>
        </p:txBody>
      </p:sp>
      <p:pic>
        <p:nvPicPr>
          <p:cNvPr id="5" name="Picture 4" descr="Chart, pie chart&#10;&#10;Description automatically generated">
            <a:extLst>
              <a:ext uri="{FF2B5EF4-FFF2-40B4-BE49-F238E27FC236}">
                <a16:creationId xmlns:a16="http://schemas.microsoft.com/office/drawing/2014/main" id="{33B881DF-56FE-4AEC-8AFC-AEC8A1D04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36"/>
            <a:ext cx="10476931" cy="58932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10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Cabela’s, Bass Pro Shop, Acme, Walmart, and Home Depot!</a:t>
            </a:r>
          </a:p>
        </p:txBody>
      </p:sp>
      <p:pic>
        <p:nvPicPr>
          <p:cNvPr id="4" name="Picture 3" descr="Timeline&#10;&#10;Description automatically generated with medium confidence">
            <a:extLst>
              <a:ext uri="{FF2B5EF4-FFF2-40B4-BE49-F238E27FC236}">
                <a16:creationId xmlns:a16="http://schemas.microsoft.com/office/drawing/2014/main" id="{048DB57A-9FC8-406E-804C-E36D05EC1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9512"/>
            <a:ext cx="10476931" cy="58932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35647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5" name="Picture 4" descr="Text&#10;&#10;Description automatically generated with medium confidence">
            <a:extLst>
              <a:ext uri="{FF2B5EF4-FFF2-40B4-BE49-F238E27FC236}">
                <a16:creationId xmlns:a16="http://schemas.microsoft.com/office/drawing/2014/main" id="{62C11AB1-0BDF-42CD-993F-D4455ACCA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9512"/>
            <a:ext cx="10476931" cy="58932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27694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One prize offered to random members who register for our June 7th Annual Meeting is this Scorpion II emergency radio. It offers radio, lighting, and phone charging capabilities and is both solar and crank powered so you can always be prepared.</a:t>
            </a:r>
          </a:p>
        </p:txBody>
      </p:sp>
      <p:pic>
        <p:nvPicPr>
          <p:cNvPr id="4" name="Picture 3" descr="A picture containing diagram&#10;&#10;Description automatically generated">
            <a:extLst>
              <a:ext uri="{FF2B5EF4-FFF2-40B4-BE49-F238E27FC236}">
                <a16:creationId xmlns:a16="http://schemas.microsoft.com/office/drawing/2014/main" id="{3CFC6372-B1B7-499D-8241-2F80378A4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148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At our June 7th Online Meeting, we’re offering a lucky prizewinner an Amazon Echo Dot along with an Alexa-enabled smart LED light bulb and a smart Wi-fi plug. This smart home package is just one of the prizes you could win if you register for our Online Meeting!</a:t>
            </a:r>
          </a:p>
        </p:txBody>
      </p:sp>
      <p:pic>
        <p:nvPicPr>
          <p:cNvPr id="5" name="Picture 4" descr="A picture containing diagram&#10;&#10;Description automatically generated">
            <a:extLst>
              <a:ext uri="{FF2B5EF4-FFF2-40B4-BE49-F238E27FC236}">
                <a16:creationId xmlns:a16="http://schemas.microsoft.com/office/drawing/2014/main" id="{01794AEF-EDEC-4719-BF94-80C42BC3F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3616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By registering for our Online Meeting, you can be eligible to win a new </a:t>
            </a:r>
            <a:r>
              <a:rPr lang="en-US" sz="1800" b="1" dirty="0" err="1"/>
              <a:t>AiCook</a:t>
            </a:r>
            <a:r>
              <a:rPr lang="en-US" sz="1800" b="1" dirty="0"/>
              <a:t> air fryer! This device will let you cook delicious meals quickly and efficiently, requiring less electricity and heating up your home less than a traditional oven.</a:t>
            </a:r>
          </a:p>
        </p:txBody>
      </p:sp>
      <p:pic>
        <p:nvPicPr>
          <p:cNvPr id="5" name="Picture 4" descr="A picture containing diagram&#10;&#10;Description automatically generated">
            <a:extLst>
              <a:ext uri="{FF2B5EF4-FFF2-40B4-BE49-F238E27FC236}">
                <a16:creationId xmlns:a16="http://schemas.microsoft.com/office/drawing/2014/main" id="{9F5068F2-B32F-4463-A368-4F67980F8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6" y="956344"/>
            <a:ext cx="10462003" cy="58848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35984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4" name="Picture 3" descr="Text&#10;&#10;Description automatically generated with medium confidence">
            <a:extLst>
              <a:ext uri="{FF2B5EF4-FFF2-40B4-BE49-F238E27FC236}">
                <a16:creationId xmlns:a16="http://schemas.microsoft.com/office/drawing/2014/main" id="{2AFCA147-9DB8-4E45-80CF-179C76226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1072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This easy-to-operate vacuum sealer helps keep food fresh and extend its storage life. We’re offering this and many more great prizes to randomly-selected members who register for our Online Meeting. Register today!</a:t>
            </a:r>
          </a:p>
        </p:txBody>
      </p:sp>
      <p:pic>
        <p:nvPicPr>
          <p:cNvPr id="5" name="Picture 4" descr="A picture containing diagram&#10;&#10;Description automatically generated">
            <a:extLst>
              <a:ext uri="{FF2B5EF4-FFF2-40B4-BE49-F238E27FC236}">
                <a16:creationId xmlns:a16="http://schemas.microsoft.com/office/drawing/2014/main" id="{9450C98C-7A56-4261-91F9-4A2562D22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9481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4" name="Picture 3" descr="Text&#10;&#10;Description automatically generated with low confidence">
            <a:extLst>
              <a:ext uri="{FF2B5EF4-FFF2-40B4-BE49-F238E27FC236}">
                <a16:creationId xmlns:a16="http://schemas.microsoft.com/office/drawing/2014/main" id="{5353E304-8200-4E57-88C3-BBF379B06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596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Our June 7th Online Meeting includes the chance for members to win various prizes! One item is a preparedness pack that includes a 4-pack of LED camping lanterns, a rechargeable emergency flashlight, and a battery pack that doubles as a flashlight.</a:t>
            </a:r>
          </a:p>
        </p:txBody>
      </p:sp>
      <p:pic>
        <p:nvPicPr>
          <p:cNvPr id="5" name="Picture 4" descr="Diagram&#10;&#10;Description automatically generated">
            <a:extLst>
              <a:ext uri="{FF2B5EF4-FFF2-40B4-BE49-F238E27FC236}">
                <a16:creationId xmlns:a16="http://schemas.microsoft.com/office/drawing/2014/main" id="{29A5019E-9499-4CE9-B115-F7AC1C1ED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13239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Smart power strips help you save energy by ensuring your devices don’t continue to draw power when not in use. You can win this or one of many other great prizes by registering for our June 7th Online Meeting!</a:t>
            </a:r>
          </a:p>
        </p:txBody>
      </p:sp>
      <p:pic>
        <p:nvPicPr>
          <p:cNvPr id="4" name="Picture 3" descr="A picture containing text, clock&#10;&#10;Description automatically generated">
            <a:extLst>
              <a:ext uri="{FF2B5EF4-FFF2-40B4-BE49-F238E27FC236}">
                <a16:creationId xmlns:a16="http://schemas.microsoft.com/office/drawing/2014/main" id="{66CA4A04-1BE6-444A-A40C-AC6C4C834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3"/>
            <a:ext cx="10503978" cy="59084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90774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two $100 bill credit prizes, among other options from our fifty prizes!</a:t>
            </a:r>
          </a:p>
        </p:txBody>
      </p:sp>
      <p:pic>
        <p:nvPicPr>
          <p:cNvPr id="5" name="Picture 4" descr="Text&#10;&#10;Description automatically generated">
            <a:extLst>
              <a:ext uri="{FF2B5EF4-FFF2-40B4-BE49-F238E27FC236}">
                <a16:creationId xmlns:a16="http://schemas.microsoft.com/office/drawing/2014/main" id="{3B724D68-302C-41D2-841D-82F6521DA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32734"/>
            <a:ext cx="10518892" cy="59168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1656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Dick’s Sporting Goods, Acme, and Walmart. Prize #36 features a gift card you can use at TJ Maxx, Home Goods, OR Marshalls!</a:t>
            </a:r>
          </a:p>
        </p:txBody>
      </p:sp>
      <p:pic>
        <p:nvPicPr>
          <p:cNvPr id="7" name="Picture 6" descr="A picture containing text, transport&#10;&#10;Description automatically generated">
            <a:extLst>
              <a:ext uri="{FF2B5EF4-FFF2-40B4-BE49-F238E27FC236}">
                <a16:creationId xmlns:a16="http://schemas.microsoft.com/office/drawing/2014/main" id="{4E0DA475-CF76-402F-BEC3-96809B5B5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32734"/>
            <a:ext cx="10503980" cy="59084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4746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If you win this wireless weather station from our June 7th Online Meeting’s prize drawing, you’ll be taking home this multifaceted device that can help you track weather forecasts, indoor and outdoor temperature and humidity, and more!</a:t>
            </a:r>
          </a:p>
        </p:txBody>
      </p:sp>
      <p:pic>
        <p:nvPicPr>
          <p:cNvPr id="4" name="Picture 3" descr="Graphical user interface&#10;&#10;Description automatically generated">
            <a:extLst>
              <a:ext uri="{FF2B5EF4-FFF2-40B4-BE49-F238E27FC236}">
                <a16:creationId xmlns:a16="http://schemas.microsoft.com/office/drawing/2014/main" id="{7ACB9CB6-46DA-408C-8F72-575534654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32734"/>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07429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5" name="Picture 4" descr="Text&#10;&#10;Description automatically generated with medium confidence">
            <a:extLst>
              <a:ext uri="{FF2B5EF4-FFF2-40B4-BE49-F238E27FC236}">
                <a16:creationId xmlns:a16="http://schemas.microsoft.com/office/drawing/2014/main" id="{D0327288-3CC5-4856-A038-78C5476D8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32734"/>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9166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By registering to our June 7th Online Meeting you have the chance to win a $50 Walmart gift card. Other gift card prizes include Target, Shoprite, or Visa gift cards you can use anywhere!</a:t>
            </a:r>
          </a:p>
        </p:txBody>
      </p:sp>
      <p:pic>
        <p:nvPicPr>
          <p:cNvPr id="4" name="Picture 3" descr="A picture containing chart&#10;&#10;Description automatically generated">
            <a:extLst>
              <a:ext uri="{FF2B5EF4-FFF2-40B4-BE49-F238E27FC236}">
                <a16:creationId xmlns:a16="http://schemas.microsoft.com/office/drawing/2014/main" id="{94E60903-2A5E-4A63-B067-E68BD2BA4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8304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two $75 bill credit prizes, among other options from our fifty prizes!</a:t>
            </a:r>
          </a:p>
        </p:txBody>
      </p:sp>
      <p:pic>
        <p:nvPicPr>
          <p:cNvPr id="7" name="Picture 6" descr="Text&#10;&#10;Description automatically generated with medium confidence">
            <a:extLst>
              <a:ext uri="{FF2B5EF4-FFF2-40B4-BE49-F238E27FC236}">
                <a16:creationId xmlns:a16="http://schemas.microsoft.com/office/drawing/2014/main" id="{49E40179-F3C4-4432-A490-679892470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6" y="954268"/>
            <a:ext cx="10462004" cy="58848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80565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5" name="Picture 4" descr="Text&#10;&#10;Description automatically generated with medium confidence">
            <a:extLst>
              <a:ext uri="{FF2B5EF4-FFF2-40B4-BE49-F238E27FC236}">
                <a16:creationId xmlns:a16="http://schemas.microsoft.com/office/drawing/2014/main" id="{8FAB15B9-4F34-4784-9E4A-0C6B14B97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93548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 will be giving away TWO programmable thermostats this year at our June 7th Online Meeting. Take greater control of the temperature in your home with detailed, customizable settings that can keep your home’s heating/cooling system running at peak performance.</a:t>
            </a:r>
          </a:p>
        </p:txBody>
      </p:sp>
      <p:pic>
        <p:nvPicPr>
          <p:cNvPr id="4" name="Picture 3" descr="A picture containing diagram&#10;&#10;Description automatically generated">
            <a:extLst>
              <a:ext uri="{FF2B5EF4-FFF2-40B4-BE49-F238E27FC236}">
                <a16:creationId xmlns:a16="http://schemas.microsoft.com/office/drawing/2014/main" id="{D825A26D-6EAE-4621-876A-0777BC5A4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4"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75613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5" name="Picture 4" descr="Text&#10;&#10;Description automatically generated with medium confidence">
            <a:extLst>
              <a:ext uri="{FF2B5EF4-FFF2-40B4-BE49-F238E27FC236}">
                <a16:creationId xmlns:a16="http://schemas.microsoft.com/office/drawing/2014/main" id="{270D864C-4601-48C9-8B7D-507897FA7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79987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Walmart, Cabela’s, Acme, Home Depot, and Dick’s Sporting Goods!</a:t>
            </a:r>
          </a:p>
        </p:txBody>
      </p:sp>
      <p:pic>
        <p:nvPicPr>
          <p:cNvPr id="4" name="Picture 3" descr="Text&#10;&#10;Description automatically generated">
            <a:extLst>
              <a:ext uri="{FF2B5EF4-FFF2-40B4-BE49-F238E27FC236}">
                <a16:creationId xmlns:a16="http://schemas.microsoft.com/office/drawing/2014/main" id="{386FB430-7CB5-4745-8D50-53A2E5DF6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3544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eight $50 bill credit prizes, among other options from our fifty prizes!</a:t>
            </a:r>
          </a:p>
        </p:txBody>
      </p:sp>
      <p:pic>
        <p:nvPicPr>
          <p:cNvPr id="5" name="Picture 4" descr="Text&#10;&#10;Description automatically generated with medium confidence">
            <a:extLst>
              <a:ext uri="{FF2B5EF4-FFF2-40B4-BE49-F238E27FC236}">
                <a16:creationId xmlns:a16="http://schemas.microsoft.com/office/drawing/2014/main" id="{F28069C4-F4EC-46F6-98EE-8E6DE8AA8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3158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600" b="1" dirty="0"/>
              <a:t>Entering our June 7th Online Meeting’s prize drawing gets you a chance to win many great prizes! Among them is this package which includes a universal charging station that can charge multiple devices at once and a dual outlet digital timer that lets you schedule when a device should be powered on or off.</a:t>
            </a:r>
          </a:p>
        </p:txBody>
      </p:sp>
      <p:pic>
        <p:nvPicPr>
          <p:cNvPr id="4" name="Picture 3" descr="Diagram&#10;&#10;Description automatically generated">
            <a:extLst>
              <a:ext uri="{FF2B5EF4-FFF2-40B4-BE49-F238E27FC236}">
                <a16:creationId xmlns:a16="http://schemas.microsoft.com/office/drawing/2014/main" id="{89426861-E363-4C6B-9D90-0239CBABC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16809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 will be giving away TWO programmable thermostats this year at our June 7th Online Meeting. Take greater control of the temperature in your home with detailed, customizable settings that can keep your home’s heating/cooling system running at peak performance.</a:t>
            </a:r>
          </a:p>
        </p:txBody>
      </p:sp>
      <p:pic>
        <p:nvPicPr>
          <p:cNvPr id="5" name="Picture 4" descr="A picture containing diagram&#10;&#10;Description automatically generated">
            <a:extLst>
              <a:ext uri="{FF2B5EF4-FFF2-40B4-BE49-F238E27FC236}">
                <a16:creationId xmlns:a16="http://schemas.microsoft.com/office/drawing/2014/main" id="{EEF69BC7-F568-4648-82E2-46F122DCF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5353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865924" y="59311"/>
            <a:ext cx="10503980" cy="1655762"/>
          </a:xfrm>
        </p:spPr>
        <p:txBody>
          <a:bodyPr>
            <a:normAutofit/>
          </a:bodyPr>
          <a:lstStyle/>
          <a:p>
            <a:pPr>
              <a:lnSpc>
                <a:spcPct val="100000"/>
              </a:lnSpc>
            </a:pPr>
            <a:r>
              <a:rPr lang="en-US" sz="1400" b="1" dirty="0"/>
              <a:t>In addition to the SREC model trucks we’re offering as prizes at our June 7th Online Meeting, we’re giving away TWO model trucks from our tree contractor Asplundh! This is not your usual truck - this GMS 7500 </a:t>
            </a:r>
            <a:r>
              <a:rPr lang="en-US" sz="1400" b="1" dirty="0" err="1"/>
              <a:t>Overcenter</a:t>
            </a:r>
            <a:r>
              <a:rPr lang="en-US" sz="1400" b="1" dirty="0"/>
              <a:t> Diecast Model has an opening hood with complete engine detail, a fully detailed cab interior, retractable stabilizers and tilting chip box with opening rear door, and retails at over $95 on model truck websites.</a:t>
            </a:r>
          </a:p>
        </p:txBody>
      </p:sp>
      <p:pic>
        <p:nvPicPr>
          <p:cNvPr id="4" name="Picture 3" descr="A picture containing text, transport, outdoor object, farm machine&#10;&#10;Description automatically generated">
            <a:extLst>
              <a:ext uri="{FF2B5EF4-FFF2-40B4-BE49-F238E27FC236}">
                <a16:creationId xmlns:a16="http://schemas.microsoft.com/office/drawing/2014/main" id="{7D879480-FE44-47DF-A34D-16140FAE6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87631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Register for our June 7th Online Meeting and you’ll be entered into our prize drawing! You’ll have the chance to win one of two $100 bill credit prizes, among other options from our fifty prizes!</a:t>
            </a:r>
          </a:p>
        </p:txBody>
      </p:sp>
      <p:pic>
        <p:nvPicPr>
          <p:cNvPr id="5" name="Picture 4" descr="Text&#10;&#10;Description automatically generated">
            <a:extLst>
              <a:ext uri="{FF2B5EF4-FFF2-40B4-BE49-F238E27FC236}">
                <a16:creationId xmlns:a16="http://schemas.microsoft.com/office/drawing/2014/main" id="{7FCA73F0-636A-443D-9F5C-523E1EDB9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1121"/>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86854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While we’ve shifted our Annual Meeting to an Online Meeting on June 7th, we’re still committed to offering our members great prizes. When you register, you enter the chance to win a year’s worth of free electricity Make sure you don’t miss out on your chance to win!</a:t>
            </a:r>
          </a:p>
        </p:txBody>
      </p:sp>
      <p:pic>
        <p:nvPicPr>
          <p:cNvPr id="4" name="Picture 3" descr="Text&#10;&#10;Description automatically generated">
            <a:extLst>
              <a:ext uri="{FF2B5EF4-FFF2-40B4-BE49-F238E27FC236}">
                <a16:creationId xmlns:a16="http://schemas.microsoft.com/office/drawing/2014/main" id="{D576FAC2-B980-4FB3-9877-101714630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3" y="949510"/>
            <a:ext cx="10503981" cy="59084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485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Smart power strips help you save energy by ensuring your devices don’t continue to draw power when not in use. You can win this or one of many other great prizes by registering for our June 7th Online Meeting!</a:t>
            </a:r>
          </a:p>
        </p:txBody>
      </p:sp>
      <p:pic>
        <p:nvPicPr>
          <p:cNvPr id="4" name="Picture 3" descr="A picture containing text, clock&#10;&#10;Description automatically generated">
            <a:extLst>
              <a:ext uri="{FF2B5EF4-FFF2-40B4-BE49-F238E27FC236}">
                <a16:creationId xmlns:a16="http://schemas.microsoft.com/office/drawing/2014/main" id="{E2F1DD33-743A-4A22-AC8E-7BCE470F8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5" y="954268"/>
            <a:ext cx="10462005" cy="58848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522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In addition our other June 7th Online Meeting prizes that feature SREC model bucket trucks, we are also offering a model bucket truck that comes with a $25 bill credit! Five winners will be selected among registered membered.</a:t>
            </a:r>
          </a:p>
        </p:txBody>
      </p:sp>
      <p:pic>
        <p:nvPicPr>
          <p:cNvPr id="5" name="Picture 4" descr="Text&#10;&#10;Description automatically generated with low confidence">
            <a:extLst>
              <a:ext uri="{FF2B5EF4-FFF2-40B4-BE49-F238E27FC236}">
                <a16:creationId xmlns:a16="http://schemas.microsoft.com/office/drawing/2014/main" id="{F26B5E45-5C0A-4DBF-AA40-E7813A978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5" y="956343"/>
            <a:ext cx="10462006" cy="58848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13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By registering to our June 7th Online Meeting you have the chance to win a $100 Shoprite gift card. Other gift card prizes include Target, Walmart, or Visa gift cards you can use anywhere!</a:t>
            </a:r>
          </a:p>
        </p:txBody>
      </p:sp>
      <p:pic>
        <p:nvPicPr>
          <p:cNvPr id="4" name="Picture 3" descr="A picture containing logo&#10;&#10;Description automatically generated">
            <a:extLst>
              <a:ext uri="{FF2B5EF4-FFF2-40B4-BE49-F238E27FC236}">
                <a16:creationId xmlns:a16="http://schemas.microsoft.com/office/drawing/2014/main" id="{2BE07931-C903-4427-8957-18F874A8E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95" y="956342"/>
            <a:ext cx="10462008" cy="58848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1708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We’re giving away many model SREC bucket trucks this year, packaged with gift cards for stores like Bass Pro Shop, Acme, TJ Maxx, Home Depot, and Dick’s Sporting Goods!</a:t>
            </a:r>
          </a:p>
        </p:txBody>
      </p:sp>
      <p:pic>
        <p:nvPicPr>
          <p:cNvPr id="5" name="Picture 4" descr="Timeline&#10;&#10;Description automatically generated">
            <a:extLst>
              <a:ext uri="{FF2B5EF4-FFF2-40B4-BE49-F238E27FC236}">
                <a16:creationId xmlns:a16="http://schemas.microsoft.com/office/drawing/2014/main" id="{9D481AF7-3D09-4E3B-B6C7-D4EF1A6F2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38" y="956345"/>
            <a:ext cx="10476917" cy="58932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183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2C31BF-24D5-4BEA-8C14-B7FF57D795A5}"/>
              </a:ext>
            </a:extLst>
          </p:cNvPr>
          <p:cNvSpPr>
            <a:spLocks noGrp="1"/>
          </p:cNvSpPr>
          <p:nvPr>
            <p:ph type="subTitle" idx="1"/>
          </p:nvPr>
        </p:nvSpPr>
        <p:spPr>
          <a:xfrm>
            <a:off x="1290502" y="59311"/>
            <a:ext cx="9610987" cy="1655762"/>
          </a:xfrm>
        </p:spPr>
        <p:txBody>
          <a:bodyPr>
            <a:normAutofit/>
          </a:bodyPr>
          <a:lstStyle/>
          <a:p>
            <a:pPr>
              <a:lnSpc>
                <a:spcPct val="100000"/>
              </a:lnSpc>
            </a:pPr>
            <a:r>
              <a:rPr lang="en-US" sz="1800" b="1" dirty="0"/>
              <a:t>One of many exciting prizes from our June 7th Online Meeting is a 15-inch electric griddle. This item folds for convenient storage and allows for more efficient cooking without adding excess heat to your home.</a:t>
            </a:r>
          </a:p>
        </p:txBody>
      </p:sp>
      <p:pic>
        <p:nvPicPr>
          <p:cNvPr id="4" name="Picture 3">
            <a:extLst>
              <a:ext uri="{FF2B5EF4-FFF2-40B4-BE49-F238E27FC236}">
                <a16:creationId xmlns:a16="http://schemas.microsoft.com/office/drawing/2014/main" id="{B68E8C92-4AC1-4A86-A9DA-DFE478911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5" y="956344"/>
            <a:ext cx="10476917" cy="589326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9159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11">
      <a:dk1>
        <a:srgbClr val="2C2C2C"/>
      </a:dk1>
      <a:lt1>
        <a:srgbClr val="EFF2F4"/>
      </a:lt1>
      <a:dk2>
        <a:srgbClr val="285295"/>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306</TotalTime>
  <Words>2103</Words>
  <Application>Microsoft Office PowerPoint</Application>
  <PresentationFormat>Widescreen</PresentationFormat>
  <Paragraphs>49</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Corbel</vt:lpstr>
      <vt:lpstr>Wingdings</vt:lpstr>
      <vt:lpstr>Banded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Sokolowski</dc:creator>
  <cp:lastModifiedBy>Steven Sokolowski</cp:lastModifiedBy>
  <cp:revision>38</cp:revision>
  <dcterms:created xsi:type="dcterms:W3CDTF">2021-04-28T19:13:38Z</dcterms:created>
  <dcterms:modified xsi:type="dcterms:W3CDTF">2021-05-20T13:36:15Z</dcterms:modified>
</cp:coreProperties>
</file>